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82" r:id="rId2"/>
    <p:sldId id="277" r:id="rId3"/>
    <p:sldId id="289" r:id="rId4"/>
    <p:sldId id="279" r:id="rId5"/>
    <p:sldId id="290" r:id="rId6"/>
    <p:sldId id="283" r:id="rId7"/>
    <p:sldId id="291" r:id="rId8"/>
    <p:sldId id="285" r:id="rId9"/>
    <p:sldId id="292" r:id="rId10"/>
    <p:sldId id="287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80" r:id="rId19"/>
  </p:sldIdLst>
  <p:sldSz cx="9144000" cy="6858000" type="screen4x3"/>
  <p:notesSz cx="6858000" cy="9144000"/>
  <p:embeddedFontLst>
    <p:embeddedFont>
      <p:font typeface="KG The Last Time" pitchFamily="2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it/url?sa=i&amp;rct=j&amp;q=cristo+affresco&amp;source=images&amp;cd=&amp;cad=rja&amp;docid=62irOfVo-1JPaM&amp;tbnid=4WT6MaxMlnQgbM:&amp;ved=0CAUQjRw&amp;url=http://www.meridies-nola.org/indice/indice_ft.htm&amp;ei=GgRcUe_qCoGbPbfngPAJ&amp;psig=AFQjCNEczzQAFLX7ZCnGfm28tOr0Pho_uA&amp;ust=1365071241605819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it/url?sa=i&amp;rct=j&amp;q=cristo+affresco&amp;source=images&amp;cd=&amp;cad=rja&amp;docid=62irOfVo-1JPaM&amp;tbnid=4WT6MaxMlnQgbM:&amp;ved=0CAUQjRw&amp;url=http://www.meridies-nola.org/indice/indice_ft.htm&amp;ei=GgRcUe_qCoGbPbfngPAJ&amp;psig=AFQjCNEczzQAFLX7ZCnGfm28tOr0Pho_uA&amp;ust=1365071241605819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it/url?sa=i&amp;rct=j&amp;q=cristo+affresco&amp;source=images&amp;cd=&amp;cad=rja&amp;docid=62irOfVo-1JPaM&amp;tbnid=4WT6MaxMlnQgbM:&amp;ved=0CAUQjRw&amp;url=http://www.meridies-nola.org/indice/indice_ft.htm&amp;ei=GgRcUe_qCoGbPbfngPAJ&amp;psig=AFQjCNEczzQAFLX7ZCnGfm28tOr0Pho_uA&amp;ust=1365071241605819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it/url?sa=i&amp;rct=j&amp;q=cristo+affresco&amp;source=images&amp;cd=&amp;cad=rja&amp;docid=62irOfVo-1JPaM&amp;tbnid=4WT6MaxMlnQgbM:&amp;ved=0CAUQjRw&amp;url=http://www.meridies-nola.org/indice/indice_ft.htm&amp;ei=GgRcUe_qCoGbPbfngPAJ&amp;psig=AFQjCNEczzQAFLX7ZCnGfm28tOr0Pho_uA&amp;ust=1365071241605819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it/url?sa=i&amp;rct=j&amp;q=cristo+affresco&amp;source=images&amp;cd=&amp;cad=rja&amp;docid=62irOfVo-1JPaM&amp;tbnid=4WT6MaxMlnQgbM:&amp;ved=0CAUQjRw&amp;url=http://www.meridies-nola.org/indice/indice_ft.htm&amp;ei=GgRcUe_qCoGbPbfngPAJ&amp;psig=AFQjCNEczzQAFLX7ZCnGfm28tOr0Pho_uA&amp;ust=1365071241605819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it/url?sa=i&amp;rct=j&amp;q=cristo+affresco&amp;source=images&amp;cd=&amp;cad=rja&amp;docid=62irOfVo-1JPaM&amp;tbnid=4WT6MaxMlnQgbM:&amp;ved=0CAUQjRw&amp;url=http://www.meridies-nola.org/indice/indice_ft.htm&amp;ei=GgRcUe_qCoGbPbfngPAJ&amp;psig=AFQjCNEczzQAFLX7ZCnGfm28tOr0Pho_uA&amp;ust=1365071241605819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004047" y="5229200"/>
            <a:ext cx="4120257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pic>
        <p:nvPicPr>
          <p:cNvPr id="8" name="Picture 6" descr="http://www.meridies-nola.org/cimitile/affresco.jpg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6" b="100000" l="3008" r="96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0648"/>
            <a:ext cx="6588224" cy="637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2377064" y="0"/>
            <a:ext cx="6443408" cy="6597352"/>
          </a:xfrm>
          <a:prstGeom prst="rect">
            <a:avLst/>
          </a:prstGeom>
          <a:solidFill>
            <a:srgbClr val="9966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6" descr="http://www.meridies-nola.org/cimitile/affresc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9286" l="3008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" y="116632"/>
            <a:ext cx="2376264" cy="25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1691680" y="0"/>
            <a:ext cx="7128792" cy="6597352"/>
          </a:xfrm>
          <a:prstGeom prst="rect">
            <a:avLst/>
          </a:prstGeom>
          <a:solidFill>
            <a:srgbClr val="9966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6" descr="http://www.meridies-nola.org/cimitile/affresco.jpg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9286" l="0" r="93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6649"/>
            <a:ext cx="1582868" cy="333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9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1582868" y="404664"/>
            <a:ext cx="7561132" cy="6192688"/>
          </a:xfrm>
          <a:prstGeom prst="rect">
            <a:avLst/>
          </a:prstGeom>
          <a:gradFill>
            <a:gsLst>
              <a:gs pos="0">
                <a:srgbClr val="FFEFD1">
                  <a:alpha val="30000"/>
                  <a:lumMod val="34000"/>
                </a:srgbClr>
              </a:gs>
              <a:gs pos="64999">
                <a:srgbClr val="F0EBD5">
                  <a:alpha val="29000"/>
                </a:srgbClr>
              </a:gs>
              <a:gs pos="100000">
                <a:srgbClr val="D1C39F">
                  <a:alpha val="27000"/>
                </a:srgb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6" descr="http://www.meridies-nola.org/cimitile/affresco.jpg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9286" l="0" r="93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6649"/>
            <a:ext cx="1582868" cy="333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2377064" y="404664"/>
            <a:ext cx="6766936" cy="6192688"/>
          </a:xfrm>
          <a:prstGeom prst="rect">
            <a:avLst/>
          </a:prstGeom>
          <a:gradFill>
            <a:gsLst>
              <a:gs pos="0">
                <a:srgbClr val="FFEFD1">
                  <a:lumMod val="34000"/>
                  <a:alpha val="74000"/>
                </a:srgbClr>
              </a:gs>
              <a:gs pos="64999">
                <a:srgbClr val="F0EBD5">
                  <a:lumMod val="58000"/>
                  <a:alpha val="7000"/>
                </a:srgbClr>
              </a:gs>
              <a:gs pos="100000">
                <a:srgbClr val="D1C39F">
                  <a:alpha val="87000"/>
                </a:srgb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6" descr="http://www.meridies-nola.org/cimitile/affresc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9286" l="3008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" y="116632"/>
            <a:ext cx="2376264" cy="25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1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meridies-nola.org/cimitile/affresco.jpg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6" b="100000" l="0" r="941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0648"/>
            <a:ext cx="3382037" cy="637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8EF65-E052-44D3-AF1F-A12EF3D25A04}" type="datetimeFigureOut">
              <a:rPr lang="it-IT" smtClean="0"/>
              <a:t>30/04/2013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BC8E8-72AB-4D53-8209-3CB9ABBD63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72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6" r:id="rId5"/>
    <p:sldLayoutId id="2147483652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23928" y="4773051"/>
            <a:ext cx="49039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7200" b="1" dirty="0" err="1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165100" dir="2700000" algn="tl" rotWithShape="0">
                    <a:schemeClr val="tx1">
                      <a:alpha val="40000"/>
                    </a:schemeClr>
                  </a:outerShdw>
                </a:effectLst>
                <a:latin typeface="KG The Last Time" pitchFamily="2" charset="0"/>
              </a:rPr>
              <a:t>zaccheo</a:t>
            </a:r>
            <a:endParaRPr lang="it-IT" sz="7200" b="1" dirty="0">
              <a:ln w="190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165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875507" y="597338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Luca 19,1-10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7167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98393" y="908720"/>
            <a:ext cx="70567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400" b="1" dirty="0"/>
              <a:t>Q</a:t>
            </a:r>
            <a:r>
              <a:rPr lang="it-IT" sz="2400" b="1" dirty="0" smtClean="0"/>
              <a:t>uando </a:t>
            </a:r>
            <a:r>
              <a:rPr lang="it-IT" sz="2400" b="1" dirty="0"/>
              <a:t>qualche personaggio famoso politico o religioso incontra la folla di </a:t>
            </a:r>
            <a:r>
              <a:rPr lang="it-IT" sz="2400" b="1" dirty="0" smtClean="0"/>
              <a:t>persone, nella </a:t>
            </a:r>
            <a:r>
              <a:rPr lang="it-IT" sz="2400" b="1" dirty="0"/>
              <a:t>massa non </a:t>
            </a:r>
            <a:r>
              <a:rPr lang="it-IT" sz="2400" b="1" dirty="0" smtClean="0"/>
              <a:t>incontra nessuno…</a:t>
            </a:r>
          </a:p>
          <a:p>
            <a:pPr>
              <a:spcBef>
                <a:spcPts val="1200"/>
              </a:spcBef>
            </a:pPr>
            <a:r>
              <a:rPr lang="it-IT" sz="2400" b="1" dirty="0" smtClean="0"/>
              <a:t>Zaccheo cercava di vedere Gesù, ma è Lui che </a:t>
            </a:r>
            <a:r>
              <a:rPr lang="it-IT" sz="2400" b="1" dirty="0"/>
              <a:t>in mezzo alla folla </a:t>
            </a:r>
            <a:r>
              <a:rPr lang="it-IT" sz="2400" b="1" dirty="0" smtClean="0"/>
              <a:t>«vede» </a:t>
            </a:r>
            <a:r>
              <a:rPr lang="it-IT" sz="2400" b="1" dirty="0"/>
              <a:t>Zaccheo </a:t>
            </a:r>
            <a:r>
              <a:rPr lang="it-IT" sz="2400" b="1" dirty="0" smtClean="0"/>
              <a:t>nascosto sulla pianta e lo chiama per nome.</a:t>
            </a:r>
          </a:p>
          <a:p>
            <a:pPr>
              <a:spcBef>
                <a:spcPts val="1200"/>
              </a:spcBef>
            </a:pPr>
            <a:r>
              <a:rPr lang="it-IT" sz="2400" b="1" dirty="0" smtClean="0"/>
              <a:t>È un segno di predilezione, ma anche di misericordia; Gesù alzò lo sguardo per incontrare quello dell’uomo sull’albero, lo guarda dal basso verso l’alto come il servo verso il padrone, il povero cieco lungo la strada …</a:t>
            </a:r>
          </a:p>
          <a:p>
            <a:pPr>
              <a:spcBef>
                <a:spcPts val="1200"/>
              </a:spcBef>
            </a:pPr>
            <a:r>
              <a:rPr lang="it-IT" sz="2400" b="1" dirty="0" smtClean="0"/>
              <a:t>Gesù si mette a servizio di quest’uomo e della sua vita, lo ama e lo accoglie facendosi accogliere.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216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355" y="228903"/>
            <a:ext cx="5616625" cy="3776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35765"/>
            <a:ext cx="2433480" cy="368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3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60672" y="620688"/>
            <a:ext cx="720381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400" b="1" dirty="0"/>
              <a:t>Gesù entra di prepotenza nella vita di quest'uomo, solidarizzando con lui senza mezze misure, sfidando le critiche dei benpensanti. </a:t>
            </a:r>
          </a:p>
          <a:p>
            <a:pPr>
              <a:spcBef>
                <a:spcPts val="1200"/>
              </a:spcBef>
            </a:pPr>
            <a:r>
              <a:rPr lang="it-IT" sz="2800" b="1" i="1" dirty="0">
                <a:solidFill>
                  <a:schemeClr val="accent2">
                    <a:lumMod val="50000"/>
                  </a:schemeClr>
                </a:solidFill>
              </a:rPr>
              <a:t>Oggi</a:t>
            </a:r>
            <a:r>
              <a:rPr lang="it-IT" sz="2400" b="1" dirty="0"/>
              <a:t>: </a:t>
            </a:r>
            <a:r>
              <a:rPr lang="it-IT" sz="2400" b="1" dirty="0" smtClean="0"/>
              <a:t>il </a:t>
            </a:r>
            <a:r>
              <a:rPr lang="it-IT" sz="2400" b="1" dirty="0"/>
              <a:t>momento della </a:t>
            </a:r>
            <a:r>
              <a:rPr lang="it-IT" sz="2400" b="1" dirty="0" smtClean="0"/>
              <a:t>salvezza è </a:t>
            </a:r>
            <a:r>
              <a:rPr lang="it-IT" sz="2400" b="1" dirty="0"/>
              <a:t>giunto anche per lui pubblicano e </a:t>
            </a:r>
            <a:r>
              <a:rPr lang="it-IT" sz="2400" b="1" dirty="0" smtClean="0"/>
              <a:t>peccatore.</a:t>
            </a:r>
          </a:p>
          <a:p>
            <a:pPr>
              <a:spcBef>
                <a:spcPts val="1200"/>
              </a:spcBef>
            </a:pPr>
            <a:r>
              <a:rPr lang="it-IT" sz="2800" b="1" i="1" dirty="0" smtClean="0">
                <a:solidFill>
                  <a:schemeClr val="accent2">
                    <a:lumMod val="50000"/>
                  </a:schemeClr>
                </a:solidFill>
              </a:rPr>
              <a:t>Devo</a:t>
            </a:r>
            <a:r>
              <a:rPr lang="it-IT" sz="2400" b="1" dirty="0"/>
              <a:t>: </a:t>
            </a:r>
            <a:r>
              <a:rPr lang="it-IT" sz="2400" b="1" dirty="0" smtClean="0"/>
              <a:t>indica </a:t>
            </a:r>
            <a:r>
              <a:rPr lang="it-IT" sz="2400" b="1" dirty="0"/>
              <a:t>la volontà di </a:t>
            </a:r>
            <a:r>
              <a:rPr lang="it-IT" sz="2400" b="1" dirty="0" smtClean="0"/>
              <a:t>Dio </a:t>
            </a:r>
            <a:r>
              <a:rPr lang="it-IT" sz="2400" b="1" dirty="0"/>
              <a:t>alla quale Gesù si adegua per adempiere l’opera per cui è stato mandato: che nulla vada perduto!</a:t>
            </a:r>
            <a:br>
              <a:rPr lang="it-IT" sz="2400" b="1" dirty="0"/>
            </a:br>
            <a:r>
              <a:rPr lang="it-IT" sz="2800" b="1" i="1" dirty="0">
                <a:solidFill>
                  <a:schemeClr val="accent2">
                    <a:lumMod val="50000"/>
                  </a:schemeClr>
                </a:solidFill>
              </a:rPr>
              <a:t>Fermarmi</a:t>
            </a:r>
            <a:r>
              <a:rPr lang="it-IT" sz="2400" b="1" dirty="0"/>
              <a:t>: </a:t>
            </a:r>
            <a:r>
              <a:rPr lang="it-IT" sz="2400" b="1" dirty="0" smtClean="0"/>
              <a:t>questo </a:t>
            </a:r>
            <a:r>
              <a:rPr lang="it-IT" sz="2400" b="1" dirty="0"/>
              <a:t>"restare" che sta ad indicare il desiderio di una amicizia, di una comunione e relazione </a:t>
            </a:r>
            <a:r>
              <a:rPr lang="it-IT" sz="2400" b="1" dirty="0" smtClean="0"/>
              <a:t>personale.</a:t>
            </a:r>
          </a:p>
          <a:p>
            <a:pPr>
              <a:spcBef>
                <a:spcPts val="1200"/>
              </a:spcBef>
            </a:pPr>
            <a:r>
              <a:rPr lang="it-IT" sz="2800" b="1" i="1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it-IT" sz="2800" b="1" i="1" dirty="0">
                <a:solidFill>
                  <a:schemeClr val="accent2">
                    <a:lumMod val="50000"/>
                  </a:schemeClr>
                </a:solidFill>
              </a:rPr>
              <a:t>casa tua</a:t>
            </a:r>
            <a:r>
              <a:rPr lang="it-IT" sz="2400" b="1" dirty="0"/>
              <a:t>: ricevere il Cristo nella propria "casa", o "entrare nel suo Regno" sta sempre ad indicare lo stesso e unico mistero di una unione vicendevole.</a:t>
            </a:r>
          </a:p>
        </p:txBody>
      </p:sp>
    </p:spTree>
    <p:extLst>
      <p:ext uri="{BB962C8B-B14F-4D97-AF65-F5344CB8AC3E}">
        <p14:creationId xmlns:p14="http://schemas.microsoft.com/office/powerpoint/2010/main" val="7253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2330978" cy="628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73" y="980729"/>
            <a:ext cx="4370851" cy="4261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4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63688" y="548680"/>
            <a:ext cx="72008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b="1" dirty="0"/>
              <a:t>L</a:t>
            </a:r>
            <a:r>
              <a:rPr lang="it-IT" sz="2400" b="1" dirty="0" smtClean="0"/>
              <a:t>e </a:t>
            </a:r>
            <a:r>
              <a:rPr lang="it-IT" sz="2400" b="1" dirty="0"/>
              <a:t>nostre relazioni </a:t>
            </a:r>
            <a:r>
              <a:rPr lang="it-IT" sz="2400" b="1" dirty="0" smtClean="0"/>
              <a:t>umane sono </a:t>
            </a:r>
            <a:r>
              <a:rPr lang="it-IT" sz="2400" b="1" dirty="0"/>
              <a:t>spesso segnate più dai rimproveri e dai giudizi </a:t>
            </a:r>
            <a:r>
              <a:rPr lang="it-IT" sz="2400" b="1" dirty="0" smtClean="0"/>
              <a:t>che </a:t>
            </a:r>
            <a:r>
              <a:rPr lang="it-IT" sz="2400" b="1" dirty="0"/>
              <a:t>dal </a:t>
            </a:r>
            <a:r>
              <a:rPr lang="it-IT" sz="2400" b="1" dirty="0" smtClean="0"/>
              <a:t>desiderio </a:t>
            </a:r>
            <a:r>
              <a:rPr lang="it-IT" sz="2400" b="1" dirty="0"/>
              <a:t>di risanare le fratture. </a:t>
            </a:r>
            <a:endParaRPr lang="it-IT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b="1" dirty="0" smtClean="0"/>
              <a:t>Gesù non </a:t>
            </a:r>
            <a:r>
              <a:rPr lang="it-IT" sz="2400" b="1" dirty="0"/>
              <a:t>teme le dicerie della gente e i giudizi dei religiosi del suo tempo. </a:t>
            </a:r>
            <a:r>
              <a:rPr lang="it-IT" sz="2400" b="1" dirty="0" smtClean="0"/>
              <a:t>Il suo atteggiamento diventa </a:t>
            </a:r>
            <a:r>
              <a:rPr lang="it-IT" sz="2400" b="1" dirty="0"/>
              <a:t>un giudizio sullo stile dei suoi contemporanei che non vedevano in Zaccheo un fratello da amare ma solo un bersaglio facile di giudizi e accuse. </a:t>
            </a:r>
            <a:endParaRPr lang="it-IT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b="1" dirty="0" smtClean="0"/>
              <a:t>Gesù mi </a:t>
            </a:r>
            <a:r>
              <a:rPr lang="it-IT" sz="2400" b="1" i="1" dirty="0" smtClean="0"/>
              <a:t>costringe</a:t>
            </a:r>
            <a:r>
              <a:rPr lang="it-IT" sz="2400" b="1" dirty="0" smtClean="0"/>
              <a:t> </a:t>
            </a:r>
            <a:r>
              <a:rPr lang="it-IT" sz="2400" b="1" dirty="0"/>
              <a:t>a rivedere non solo il mio rapporto con Dio ma soprattutto il mio rapporto con gli </a:t>
            </a:r>
            <a:r>
              <a:rPr lang="it-IT" sz="2400" b="1" dirty="0" smtClean="0"/>
              <a:t>altri.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b="1" dirty="0" smtClean="0"/>
              <a:t>Sono costretto </a:t>
            </a:r>
            <a:r>
              <a:rPr lang="it-IT" sz="2400" b="1" dirty="0"/>
              <a:t>a riconoscere che </a:t>
            </a:r>
            <a:r>
              <a:rPr lang="it-IT" sz="2400" b="1" dirty="0" smtClean="0"/>
              <a:t>giudico </a:t>
            </a:r>
            <a:r>
              <a:rPr lang="it-IT" sz="2400" b="1" dirty="0"/>
              <a:t>e separo e non amo veramente chi mi sta attorno ma è diverso da me. L</a:t>
            </a:r>
            <a:r>
              <a:rPr lang="it-IT" sz="2400" b="1" dirty="0" smtClean="0"/>
              <a:t>’amore </a:t>
            </a:r>
            <a:r>
              <a:rPr lang="it-IT" sz="2400" b="1" dirty="0"/>
              <a:t>davvero risana non solo chi è amato ma anche chi </a:t>
            </a:r>
            <a:r>
              <a:rPr lang="it-IT" sz="2400" b="1" dirty="0" smtClean="0"/>
              <a:t>ama.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186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320040"/>
            <a:ext cx="4033253" cy="548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44824"/>
            <a:ext cx="2733764" cy="454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63688" y="620688"/>
            <a:ext cx="70567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I cambiamenti fanno paura, la </a:t>
            </a:r>
            <a:r>
              <a:rPr lang="it-IT" sz="2400" b="1" dirty="0"/>
              <a:t>gente vorrebbe che </a:t>
            </a:r>
            <a:r>
              <a:rPr lang="it-IT" sz="2400" b="1" dirty="0" smtClean="0"/>
              <a:t>tutto restasse come è: i poveri devono restare poveri, i ricchi restare ricchi, i peccatori </a:t>
            </a:r>
            <a:r>
              <a:rPr lang="it-IT" sz="2400" b="1" dirty="0" err="1" smtClean="0"/>
              <a:t>peccatori</a:t>
            </a:r>
            <a:r>
              <a:rPr lang="it-IT" sz="2400" b="1" dirty="0" smtClean="0"/>
              <a:t> e così via. Così anche noi possiamo rimanere come siamo.</a:t>
            </a:r>
          </a:p>
          <a:p>
            <a:endParaRPr lang="it-IT" sz="2400" dirty="0"/>
          </a:p>
          <a:p>
            <a:r>
              <a:rPr lang="it-IT" sz="2400" b="1" dirty="0" smtClean="0"/>
              <a:t>Chi scopre di essere accolto e accoglie </a:t>
            </a:r>
            <a:r>
              <a:rPr lang="it-IT" sz="2400" b="1" dirty="0"/>
              <a:t>veramente Gesù, </a:t>
            </a:r>
            <a:r>
              <a:rPr lang="it-IT" sz="2400" b="1" dirty="0" smtClean="0"/>
              <a:t> </a:t>
            </a:r>
            <a:r>
              <a:rPr lang="it-IT" sz="2400" b="1" dirty="0"/>
              <a:t>si preoccupa di </a:t>
            </a:r>
            <a:r>
              <a:rPr lang="it-IT" sz="2400" b="1" dirty="0" smtClean="0"/>
              <a:t>essere </a:t>
            </a:r>
            <a:r>
              <a:rPr lang="it-IT" sz="2400" b="1" dirty="0"/>
              <a:t>come lui vuole che </a:t>
            </a:r>
            <a:r>
              <a:rPr lang="it-IT" sz="2400" b="1" dirty="0" smtClean="0"/>
              <a:t>siamo</a:t>
            </a:r>
            <a:r>
              <a:rPr lang="it-IT" sz="2400" b="1" dirty="0"/>
              <a:t> </a:t>
            </a:r>
            <a:r>
              <a:rPr lang="it-IT" sz="2400" b="1" dirty="0" smtClean="0"/>
              <a:t>e </a:t>
            </a:r>
            <a:r>
              <a:rPr lang="it-IT" sz="2400" b="1" dirty="0"/>
              <a:t>sa </a:t>
            </a:r>
            <a:r>
              <a:rPr lang="it-IT" sz="2400" b="1" dirty="0" smtClean="0"/>
              <a:t>già </a:t>
            </a:r>
            <a:r>
              <a:rPr lang="it-IT" sz="2400" b="1" dirty="0"/>
              <a:t>ciò che deve </a:t>
            </a:r>
            <a:r>
              <a:rPr lang="it-IT" sz="2400" b="1" dirty="0" smtClean="0"/>
              <a:t>fare.</a:t>
            </a:r>
          </a:p>
          <a:p>
            <a:endParaRPr lang="it-IT" sz="2400" b="1" dirty="0"/>
          </a:p>
          <a:p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COMUNIONE</a:t>
            </a:r>
            <a:r>
              <a:rPr lang="it-IT" sz="2400" b="1" dirty="0" smtClean="0"/>
              <a:t> … </a:t>
            </a:r>
            <a:r>
              <a:rPr lang="it-IT" sz="2400" b="1" i="1" dirty="0" smtClean="0"/>
              <a:t>do metà dei miei beni ai poveri</a:t>
            </a:r>
            <a:r>
              <a:rPr lang="it-IT" sz="2400" b="1" dirty="0" smtClean="0"/>
              <a:t>; il denaro che aveva creato divisione e odio diventa strumento di condivisione, l’amore ricevuto va condiviso.</a:t>
            </a:r>
          </a:p>
          <a:p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GIUSTIZIA</a:t>
            </a:r>
            <a:r>
              <a:rPr lang="it-IT" sz="2400" b="1" dirty="0" smtClean="0"/>
              <a:t> … </a:t>
            </a:r>
            <a:r>
              <a:rPr lang="it-IT" sz="2400" b="1" i="1" dirty="0" smtClean="0"/>
              <a:t>restituisco quattro volte tanto</a:t>
            </a:r>
            <a:r>
              <a:rPr lang="it-IT" sz="2400" b="1" dirty="0" smtClean="0"/>
              <a:t>;  oltre la misura richiesta perché l’abbondanza trasforma la giustizia in amore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2327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04999"/>
            <a:ext cx="3600400" cy="507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290454"/>
            <a:ext cx="3456384" cy="370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1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70" y="2924944"/>
            <a:ext cx="5715000" cy="376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3166070" y="1189494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/>
              <a:t>«Oggi per questa casa è venuta la salvezza, perché anch'egli è figlio di Abramo. </a:t>
            </a:r>
            <a:r>
              <a:rPr lang="it-IT" sz="2400" b="1" i="1" dirty="0" smtClean="0"/>
              <a:t>Il </a:t>
            </a:r>
            <a:r>
              <a:rPr lang="it-IT" sz="2400" b="1" i="1" dirty="0"/>
              <a:t>Figlio dell'uomo infatti è venuto a cercare e a salvare ciò che era perduto».</a:t>
            </a:r>
          </a:p>
        </p:txBody>
      </p:sp>
    </p:spTree>
    <p:extLst>
      <p:ext uri="{BB962C8B-B14F-4D97-AF65-F5344CB8AC3E}">
        <p14:creationId xmlns:p14="http://schemas.microsoft.com/office/powerpoint/2010/main" val="8140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7704" y="836712"/>
            <a:ext cx="69847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it-IT" sz="2400" b="1" dirty="0" smtClean="0"/>
              <a:t>L’incontro con Zaccheo </a:t>
            </a:r>
            <a:r>
              <a:rPr lang="it-IT" sz="2400" b="1" dirty="0"/>
              <a:t>a Gerico è l'ultimo episodio del viaggio di Gesù a Gerusalemme. </a:t>
            </a:r>
            <a:r>
              <a:rPr lang="it-IT" sz="2400" b="1" dirty="0" smtClean="0"/>
              <a:t>Gerico </a:t>
            </a:r>
            <a:r>
              <a:rPr lang="it-IT" sz="2400" b="1" dirty="0"/>
              <a:t>era la sosta obbligata per i pellegrini che provenivano dal nord attraversando la </a:t>
            </a:r>
            <a:r>
              <a:rPr lang="it-IT" sz="2400" b="1" dirty="0" err="1" smtClean="0"/>
              <a:t>Perea</a:t>
            </a:r>
            <a:r>
              <a:rPr lang="it-IT" sz="2400" b="1" dirty="0" smtClean="0"/>
              <a:t>, una </a:t>
            </a:r>
            <a:r>
              <a:rPr lang="it-IT" sz="2400" b="1" dirty="0"/>
              <a:t>cittadina di frontiera e di collegamento per il commercio con i paesi sud-orientali. 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it-IT" sz="2400" b="1" dirty="0"/>
              <a:t>I</a:t>
            </a:r>
            <a:r>
              <a:rPr lang="it-IT" sz="2400" b="1" dirty="0" smtClean="0"/>
              <a:t>n </a:t>
            </a:r>
            <a:r>
              <a:rPr lang="it-IT" sz="2400" b="1" dirty="0"/>
              <a:t>questa </a:t>
            </a:r>
            <a:r>
              <a:rPr lang="it-IT" sz="2400" b="1" dirty="0" smtClean="0"/>
              <a:t>realtà </a:t>
            </a:r>
            <a:r>
              <a:rPr lang="it-IT" sz="2400" b="1" dirty="0"/>
              <a:t>prosperavano i funzionari della dogana e del dazio. </a:t>
            </a:r>
            <a:endParaRPr lang="it-IT" sz="2400" b="1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it-IT" sz="2400" b="1" dirty="0" smtClean="0"/>
              <a:t>Zaccheo è </a:t>
            </a:r>
            <a:r>
              <a:rPr lang="it-IT" sz="2400" b="1" dirty="0"/>
              <a:t>un esattore capo e di conseguenza ricco. Le due qualifiche, funzionario del fisco e ricco, fanno di Zaccheo un caso disperato. </a:t>
            </a:r>
            <a:endParaRPr lang="it-IT" sz="2400" b="1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it-IT" sz="2400" b="1" dirty="0" smtClean="0"/>
              <a:t>Non </a:t>
            </a:r>
            <a:r>
              <a:rPr lang="it-IT" sz="2400" b="1" dirty="0"/>
              <a:t>solo egli appartiene alla categoria dei peccatori, ma è anche ricco. E sappiamo dall'episodio del notabile ricco che è impossibile che un ricco si salvi </a:t>
            </a:r>
            <a:r>
              <a:rPr lang="it-IT" b="1" dirty="0"/>
              <a:t>(Lc.18,24-25)</a:t>
            </a:r>
            <a:r>
              <a:rPr lang="it-IT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44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704" y="190289"/>
            <a:ext cx="4536504" cy="335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http://3.bp.blogspot.com/_ESC4bygtp2M/ScBXopsicDI/AAAAAAAAHh0/VVew7xEGHE8/s400/Poll+Paul+Vos+The+Tax+Collector+15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89839"/>
            <a:ext cx="36195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54718" y="1124744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Gesù aveva detto </a:t>
            </a:r>
            <a:r>
              <a:rPr lang="it-IT" sz="2400" b="1" dirty="0"/>
              <a:t>ai suoi: </a:t>
            </a:r>
            <a:r>
              <a:rPr lang="it-IT" sz="2400" b="1" i="1" dirty="0" smtClean="0"/>
              <a:t>«Ecco</a:t>
            </a:r>
            <a:r>
              <a:rPr lang="it-IT" sz="2400" b="1" i="1" dirty="0"/>
              <a:t>, noi saliamo a Gerusalemme, e si compirà tutto ciò che fu scritto dai profeti riguardo al Figlio </a:t>
            </a:r>
            <a:r>
              <a:rPr lang="it-IT" sz="2400" b="1" i="1" dirty="0" smtClean="0"/>
              <a:t>dell'uomo» </a:t>
            </a:r>
            <a:r>
              <a:rPr lang="it-IT" b="1" dirty="0" smtClean="0"/>
              <a:t>(Lc 18,31)</a:t>
            </a:r>
            <a:r>
              <a:rPr lang="it-IT" sz="2400" b="1" dirty="0" smtClean="0"/>
              <a:t>,</a:t>
            </a:r>
            <a:r>
              <a:rPr lang="it-IT" b="1" dirty="0" smtClean="0"/>
              <a:t> </a:t>
            </a:r>
            <a:r>
              <a:rPr lang="it-IT" sz="2400" b="1" dirty="0" smtClean="0"/>
              <a:t>aveva annunciato la sua passione per l’ennesima volta, ma i suoi non avevano capito.</a:t>
            </a:r>
          </a:p>
          <a:p>
            <a:endParaRPr lang="it-IT" sz="2400" b="1" dirty="0"/>
          </a:p>
          <a:p>
            <a:r>
              <a:rPr lang="it-IT" sz="2400" b="1" dirty="0" smtClean="0"/>
              <a:t>Per la strada verso Gerico, Gesù incontra un cieco e lo guarisce </a:t>
            </a:r>
            <a:r>
              <a:rPr lang="it-IT" b="1" dirty="0"/>
              <a:t>(Lc </a:t>
            </a:r>
            <a:r>
              <a:rPr lang="it-IT" b="1" dirty="0" smtClean="0"/>
              <a:t>18,35-43). </a:t>
            </a:r>
          </a:p>
          <a:p>
            <a:r>
              <a:rPr lang="it-IT" sz="2400" b="1" dirty="0" smtClean="0"/>
              <a:t>Adesso entra e attraversa la città</a:t>
            </a:r>
            <a:r>
              <a:rPr lang="it-IT" b="1" dirty="0" smtClean="0"/>
              <a:t> (Lc 19,1) </a:t>
            </a:r>
            <a:r>
              <a:rPr lang="it-IT" sz="2400" b="1" dirty="0"/>
              <a:t>Gesù entra ed attraversa la vita, la storia di questa città, </a:t>
            </a:r>
            <a:r>
              <a:rPr lang="it-IT" sz="2400" b="1" dirty="0" smtClean="0"/>
              <a:t>le sue contraddizioni i suoi peccati, la sua gente, la folla che lo accalca.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8891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57098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://www.galleriaroma.it/Puzzo/Il%20cieco%20di%20Ger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405503" cy="317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4050" y="980728"/>
            <a:ext cx="712879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400" b="1" dirty="0"/>
              <a:t>Luca ci dice che </a:t>
            </a:r>
            <a:r>
              <a:rPr lang="it-IT" sz="2400" b="1" dirty="0" smtClean="0"/>
              <a:t>Zaccheo </a:t>
            </a:r>
            <a:r>
              <a:rPr lang="it-IT" sz="2400" b="1" i="1" dirty="0" smtClean="0"/>
              <a:t>«cercava </a:t>
            </a:r>
            <a:r>
              <a:rPr lang="it-IT" sz="2400" b="1" i="1" dirty="0"/>
              <a:t>di vedere quale fosse </a:t>
            </a:r>
            <a:r>
              <a:rPr lang="it-IT" sz="2400" b="1" i="1" dirty="0" smtClean="0"/>
              <a:t>Gesù»</a:t>
            </a:r>
            <a:r>
              <a:rPr lang="it-IT" sz="2400" b="1" dirty="0" smtClean="0"/>
              <a:t> … non lo conosceva e non </a:t>
            </a:r>
            <a:r>
              <a:rPr lang="it-IT" sz="2400" b="1" dirty="0"/>
              <a:t>solo vuole distinguerlo dai discepoli ma è interessato a capire che tipo di persona </a:t>
            </a:r>
            <a:r>
              <a:rPr lang="it-IT" sz="2400" b="1" dirty="0" smtClean="0"/>
              <a:t>fosse quel personaggio di cui probabilmente aveva sentito parlare. </a:t>
            </a:r>
          </a:p>
          <a:p>
            <a:pPr>
              <a:spcBef>
                <a:spcPts val="1200"/>
              </a:spcBef>
            </a:pPr>
            <a:r>
              <a:rPr lang="it-IT" sz="2400" b="1" dirty="0" smtClean="0"/>
              <a:t>Zaccheo </a:t>
            </a:r>
            <a:r>
              <a:rPr lang="it-IT" sz="2400" b="1" dirty="0"/>
              <a:t>è presentato come un uomo in ricerca, fermo nella sua volontà di capire, disposto a giocarsi la </a:t>
            </a:r>
            <a:r>
              <a:rPr lang="it-IT" sz="2400" b="1" dirty="0" smtClean="0"/>
              <a:t>reputazione già compromessa </a:t>
            </a:r>
            <a:r>
              <a:rPr lang="it-IT" sz="2400" b="1" dirty="0"/>
              <a:t>fino ad arrampicarsi su un albero di sicomoro pur di arrivare al suo intento</a:t>
            </a:r>
            <a:r>
              <a:rPr lang="it-IT" sz="2400" b="1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it-IT" sz="2400" b="1" dirty="0"/>
              <a:t>Il suo rango sociale, lo spingerebbe ad essere più riservato e invece ha come una forza interiore che lo spinge a comportarsi come un </a:t>
            </a:r>
            <a:r>
              <a:rPr lang="it-IT" sz="2400" b="1" dirty="0" smtClean="0"/>
              <a:t>bimbo, forse anche per nascondersi tra le foglie ed osservare, inosservato.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1614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sgna.org/img/vangelo/Zacch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7716"/>
            <a:ext cx="3456384" cy="4424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afonru.ru/uploads/news/2013/Stratilat/mytar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799217"/>
            <a:ext cx="3294534" cy="5586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63688" y="1196752"/>
            <a:ext cx="71287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400" b="1" dirty="0"/>
              <a:t>Ma non sa neppure lui cosa cercare e dove cercare... si accorge che non basta la sola intelligenza, l’esperienza, la cultura, la posizione sociale. </a:t>
            </a:r>
            <a:endParaRPr lang="it-IT" sz="2400" b="1" dirty="0" smtClean="0"/>
          </a:p>
          <a:p>
            <a:pPr>
              <a:spcBef>
                <a:spcPts val="1200"/>
              </a:spcBef>
            </a:pPr>
            <a:r>
              <a:rPr lang="it-IT" sz="2400" b="1" dirty="0" smtClean="0"/>
              <a:t>Cerca </a:t>
            </a:r>
            <a:r>
              <a:rPr lang="it-IT" sz="2400" b="1" dirty="0"/>
              <a:t>di vedere Gesù, ma tra Zaccheo e Gesù c’è la folla, c’è un contesto sociale, politico, morale: Zaccheo è un escluso, tutto e tutti lo separano da Gesù</a:t>
            </a:r>
            <a:r>
              <a:rPr lang="it-IT" sz="2400" b="1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it-IT" sz="2400" b="1" dirty="0" smtClean="0"/>
              <a:t>Si dice che era piccolo di statura, forse non è solo questione di misura fisica, pur ricco di denaro Zaccheo si sente piccolo, inadeguato.</a:t>
            </a:r>
            <a:endParaRPr lang="it-IT" sz="2400" b="1" dirty="0"/>
          </a:p>
          <a:p>
            <a:pPr>
              <a:spcBef>
                <a:spcPts val="1200"/>
              </a:spcBef>
            </a:pPr>
            <a:r>
              <a:rPr lang="it-IT" sz="2400" b="1" dirty="0" smtClean="0"/>
              <a:t>Sceglie </a:t>
            </a:r>
            <a:r>
              <a:rPr lang="it-IT" sz="2400" b="1" dirty="0"/>
              <a:t>quel </a:t>
            </a:r>
            <a:r>
              <a:rPr lang="it-IT" sz="2400" b="1" dirty="0" smtClean="0"/>
              <a:t>sicomoro, vi si </a:t>
            </a:r>
            <a:r>
              <a:rPr lang="it-IT" sz="2400" b="1" dirty="0"/>
              <a:t>arrampica</a:t>
            </a:r>
            <a:r>
              <a:rPr lang="it-IT" sz="2400" b="1" dirty="0" smtClean="0"/>
              <a:t> </a:t>
            </a:r>
            <a:r>
              <a:rPr lang="it-IT" sz="2400" b="1" dirty="0"/>
              <a:t>perché sa che Gesù deve passare di lì, </a:t>
            </a:r>
            <a:r>
              <a:rPr lang="it-IT" sz="2400" b="1" dirty="0" smtClean="0"/>
              <a:t>ed </a:t>
            </a:r>
            <a:r>
              <a:rPr lang="it-IT" sz="2400" b="1" dirty="0"/>
              <a:t>ha la pazienza di aspettare.</a:t>
            </a:r>
          </a:p>
        </p:txBody>
      </p:sp>
    </p:spTree>
    <p:extLst>
      <p:ext uri="{BB962C8B-B14F-4D97-AF65-F5344CB8AC3E}">
        <p14:creationId xmlns:p14="http://schemas.microsoft.com/office/powerpoint/2010/main" val="85565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reikoenigsgemeinde.de/images/predigten/thomasLeichum_predigt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584292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29889"/>
            <a:ext cx="2952755" cy="449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9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XT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XTO 1</Template>
  <TotalTime>0</TotalTime>
  <Words>789</Words>
  <Application>Microsoft Office PowerPoint</Application>
  <PresentationFormat>Presentazione su schermo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KG The Last Time</vt:lpstr>
      <vt:lpstr>Calibri</vt:lpstr>
      <vt:lpstr>XTO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2013-04-30T19:51:45Z</dcterms:created>
  <dcterms:modified xsi:type="dcterms:W3CDTF">2013-04-30T19:52:03Z</dcterms:modified>
</cp:coreProperties>
</file>